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32"/>
  </p:notesMasterIdLst>
  <p:handoutMasterIdLst>
    <p:handoutMasterId r:id="rId33"/>
  </p:handoutMasterIdLst>
  <p:sldIdLst>
    <p:sldId id="275" r:id="rId2"/>
    <p:sldId id="279" r:id="rId3"/>
    <p:sldId id="302" r:id="rId4"/>
    <p:sldId id="312" r:id="rId5"/>
    <p:sldId id="310" r:id="rId6"/>
    <p:sldId id="327" r:id="rId7"/>
    <p:sldId id="303" r:id="rId8"/>
    <p:sldId id="282" r:id="rId9"/>
    <p:sldId id="325" r:id="rId10"/>
    <p:sldId id="322" r:id="rId11"/>
    <p:sldId id="317" r:id="rId12"/>
    <p:sldId id="318" r:id="rId13"/>
    <p:sldId id="306" r:id="rId14"/>
    <p:sldId id="319" r:id="rId15"/>
    <p:sldId id="324" r:id="rId16"/>
    <p:sldId id="326" r:id="rId17"/>
    <p:sldId id="320" r:id="rId18"/>
    <p:sldId id="321" r:id="rId19"/>
    <p:sldId id="289" r:id="rId20"/>
    <p:sldId id="309" r:id="rId21"/>
    <p:sldId id="315" r:id="rId22"/>
    <p:sldId id="290" r:id="rId23"/>
    <p:sldId id="291" r:id="rId24"/>
    <p:sldId id="287" r:id="rId25"/>
    <p:sldId id="308" r:id="rId26"/>
    <p:sldId id="299" r:id="rId27"/>
    <p:sldId id="300" r:id="rId28"/>
    <p:sldId id="301" r:id="rId29"/>
    <p:sldId id="323" r:id="rId30"/>
    <p:sldId id="286" r:id="rId31"/>
  </p:sldIdLst>
  <p:sldSz cx="12195175" cy="6858000"/>
  <p:notesSz cx="6858000" cy="9144000"/>
  <p:embeddedFontLst>
    <p:embeddedFont>
      <p:font typeface="Arial" panose="020B060402020202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erriweather Light" panose="020B0604020202020204" charset="0"/>
      <p:regular r:id="rId42"/>
      <p:italic r:id="rId43"/>
    </p:embeddedFont>
    <p:embeddedFont>
      <p:font typeface="Merriweather Regular" panose="020B0604020202020204" charset="0"/>
      <p:regular r:id="rId44"/>
      <p:bold r:id="rId45"/>
      <p:italic r:id="rId46"/>
      <p:boldItalic r:id="rId47"/>
    </p:embeddedFont>
    <p:embeddedFont>
      <p:font typeface="Open Sans" panose="020B0604020202020204" charset="0"/>
      <p:regular r:id="rId48"/>
      <p:bold r:id="rId49"/>
      <p:italic r:id="rId50"/>
      <p:boldItalic r:id="rId51"/>
    </p:embeddedFont>
    <p:embeddedFont>
      <p:font typeface="Open Sans Light" panose="020B0604020202020204" charset="0"/>
      <p:regular r:id="rId52"/>
      <p:italic r:id="rId53"/>
    </p:embeddedFont>
    <p:embeddedFont>
      <p:font typeface="Roboto" panose="020B0604020202020204" charset="0"/>
      <p:regular r:id="rId54"/>
      <p:bold r:id="rId55"/>
      <p:italic r:id="rId56"/>
      <p:boldItalic r:id="rId57"/>
    </p:embeddedFont>
    <p:embeddedFont>
      <p:font typeface="Verdana" panose="020B0604030504040204" pitchFamily="34" charset="0"/>
      <p:regular r:id="rId58"/>
      <p:bold r:id="rId59"/>
      <p:italic r:id="rId60"/>
      <p:boldItalic r:id="rId61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ida, H.G. (Harmen)" initials="HH(" lastIdx="1" clrIdx="0">
    <p:extLst>
      <p:ext uri="{19B8F6BF-5375-455C-9EA6-DF929625EA0E}">
        <p15:presenceInfo xmlns:p15="http://schemas.microsoft.com/office/powerpoint/2012/main" userId="Heida, H.G. (Harmen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853" autoAdjust="0"/>
  </p:normalViewPr>
  <p:slideViewPr>
    <p:cSldViewPr snapToGrid="0">
      <p:cViewPr varScale="1">
        <p:scale>
          <a:sx n="81" d="100"/>
          <a:sy n="81" d="100"/>
        </p:scale>
        <p:origin x="1614" y="96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61" Type="http://schemas.openxmlformats.org/officeDocument/2006/relationships/font" Target="fonts/font2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nl-NL" dirty="0" err="1"/>
              <a:t>Title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C9-754C-B3F3-09DBA921F0F7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C9-754C-B3F3-09DBA921F0F7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C9-754C-B3F3-09DBA921F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6519231"/>
        <c:axId val="1602933231"/>
      </c:barChart>
      <c:cat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1602933231"/>
        <c:crosses val="autoZero"/>
        <c:auto val="1"/>
        <c:lblAlgn val="ctr"/>
        <c:lblOffset val="100"/>
        <c:noMultiLvlLbl val="0"/>
      </c:cat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1576519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nl-NL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AB-5E4A-883A-8E1221D293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AB-5E4A-883A-8E1221D293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AB-5E4A-883A-8E1221D293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FAB-5E4A-883A-8E1221D293F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FAB-5E4A-883A-8E1221D293F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FAB-5E4A-883A-8E1221D293F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FAB-5E4A-883A-8E1221D293F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FAB-5E4A-883A-8E1221D293F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FFAB-5E4A-883A-8E1221D293F0}"/>
              </c:ext>
            </c:extLst>
          </c:dPt>
          <c:cat>
            <c:strRef>
              <c:f>Blad1!$A$2:$A$10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Blad1!$B$2:$B$10</c:f>
              <c:numCache>
                <c:formatCode>General</c:formatCode>
                <c:ptCount val="9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0.5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FFAB-5E4A-883A-8E1221D29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bubbleSize>
            <c:numLit>
              <c:formatCode>General</c:formatCode>
              <c:ptCount val="4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0-99B4-164B-80D5-12ADF15898C1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bubbleSize>
            <c:numLit>
              <c:formatCode>General</c:formatCode>
              <c:ptCount val="4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1-99B4-164B-80D5-12ADF15898C1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bubbleSize>
            <c:numLit>
              <c:formatCode>General</c:formatCode>
              <c:ptCount val="4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2-99B4-164B-80D5-12ADF1589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76519231"/>
        <c:axId val="1602933231"/>
      </c:bubbleChart>
      <c:val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1602933231"/>
        <c:crosses val="autoZero"/>
        <c:crossBetween val="midCat"/>
      </c:val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en-US"/>
          </a:p>
        </c:txPr>
        <c:crossAx val="1576519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24/01/2020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‹nr.›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24/01/2020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Breast cancer screening is effective to prevent morbidity or mortality 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1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Screening through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mammographies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 + radiologists 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2  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Around 30% of them are interpreted wrongly 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2  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→ Computer-Aided Diagnosis (CAD)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3 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First (1980) hand crafted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Since (2012) CNN</a:t>
            </a: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Wrongly due to: The causes are the complex structures of breast tissues, oversights, poor quality films, and eye fatigue (so partly due to human errors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843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4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The results show a clear difference in the performance of the model with and without data augmentation. 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The non-data augmented dataset shows that the model is too complex and almost immediately overfits and achieves train accuracies well above 99%.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The data augmentation fix this problem to an extent, the data achieves an overall higher validation accuracy and is more similar to the accuracy, it still overfits.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187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This overfitting trend is also clearly visible when tracking the loss. 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We find that without data augmentation the model starts to overfit almost instantly.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With data augmentation we can conclude that the validation loss graph follows the loss graph more closely and thus is overfitting less. 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At around 7-8 epochs we can see that the loss also begins to diverge at epoch 7 or 8. It seems like our dataset is too small to learn enough features before the model overfits.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8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There is a significant increase in the total amount of accuracy. This increases from about 60.4% without data augmentation to 68.3% with data augmentation.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In the tables we find that most of this increase is related with an improved negative detection rate.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Data augmentation seems to improve the results even on a small dataset, it is however not a cure-all method.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633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Small dataset: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↑ Overfitting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↓ Deep fine-tuning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↓ Specific trained on this data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↓ Performance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Little computational power: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↓ Batch size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↓ Fine tuning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↓ Performance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Incomplete information in other research and unavailable datasets: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Making it difficult to improve on earlier work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There is no agreement on transfer learning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Random initialization with better results and simpler model</a:t>
            </a:r>
            <a:r>
              <a:rPr lang="en-US" sz="1800" baseline="30000" dirty="0"/>
              <a:t>1</a:t>
            </a:r>
            <a:endParaRPr lang="en-US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Fine tuning the entire network</a:t>
            </a:r>
            <a:r>
              <a:rPr lang="en-US" baseline="30000" dirty="0"/>
              <a:t>2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However, we made the choices that produced the best performances for the breast cancer classification task in the literature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272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Replicability of investigations must be increased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Exploring other data augmentation techniques, such as: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Elastic deformations as researched </a:t>
            </a:r>
            <a:r>
              <a:rPr lang="en-US" baseline="30000" dirty="0"/>
              <a:t>1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GAN-based medical image augmentation </a:t>
            </a:r>
            <a:r>
              <a:rPr lang="en-US" baseline="30000" dirty="0"/>
              <a:t>2 </a:t>
            </a:r>
            <a:endParaRPr lang="en-US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Test-time augmentation </a:t>
            </a:r>
            <a:r>
              <a:rPr lang="en-US" baseline="30000" dirty="0"/>
              <a:t>3</a:t>
            </a:r>
            <a:endParaRPr lang="en-US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Comparing AI algorithms to radiologists’ performance </a:t>
            </a:r>
            <a:r>
              <a:rPr lang="en-US" sz="1400" baseline="30000" dirty="0"/>
              <a:t>4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Explore possibilities with 3D images (digital breast </a:t>
            </a:r>
            <a:r>
              <a:rPr lang="en-US" dirty="0" err="1"/>
              <a:t>tomosynthesis</a:t>
            </a:r>
            <a:r>
              <a:rPr lang="en-US" dirty="0"/>
              <a:t>) </a:t>
            </a:r>
            <a:r>
              <a:rPr lang="en-US" sz="1400" baseline="30000" dirty="0"/>
              <a:t>4, 5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144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969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inception</a:t>
            </a:r>
            <a:r>
              <a:rPr lang="nl-NL" dirty="0"/>
              <a:t> V3.  89% </a:t>
            </a:r>
          </a:p>
          <a:p>
            <a:endParaRPr lang="nl-NL" dirty="0"/>
          </a:p>
          <a:p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global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pooling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improved</a:t>
            </a:r>
            <a:r>
              <a:rPr lang="nl-NL" dirty="0"/>
              <a:t> </a:t>
            </a:r>
            <a:r>
              <a:rPr lang="nl-NL" dirty="0" err="1"/>
              <a:t>inception</a:t>
            </a:r>
            <a:r>
              <a:rPr lang="nl-NL" dirty="0"/>
              <a:t> V3. </a:t>
            </a:r>
          </a:p>
          <a:p>
            <a:endParaRPr lang="nl-NL" dirty="0"/>
          </a:p>
          <a:p>
            <a:r>
              <a:rPr lang="nl-NL" dirty="0"/>
              <a:t>ICIAR 2018 Grand Challenge 400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094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 based on CNN enables early breast cancer detection with high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50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Breast cancer screening is effective to prevent morbidity or mortality 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1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Screening through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mammographies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 + radiologists 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2  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Around 30% of them are interpreted wrongly 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2  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→ Computer-Aided Diagnosis (CAD)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3 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Merriweather Regular" panose="02060503050406030704" pitchFamily="18" charset="77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First (1980) hand crafted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Since (2012) CNN</a:t>
            </a: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Wrongly due to: The causes are the complex structures of breast tissues, oversights, poor quality films, and eye fatigue (so partly due to human errors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303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Digital Database for Screening Mammography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Input (x): Region of interest (ROI) matrices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Labels (y):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1: Malign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0: Benign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endParaRPr lang="en-US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SHOULD ALSO TELL THAT THEY STANDARDIZED THE TRAIN AND TEST SUCH THAT EVERYBODY REPORTS THE SAME TEST ACCURACY’s ( what does it mean?)</a:t>
            </a:r>
          </a:p>
          <a:p>
            <a:endParaRPr lang="en-GB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endParaRPr lang="en-US"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3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Chosen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experts</a:t>
            </a:r>
          </a:p>
          <a:p>
            <a:endParaRPr lang="nl-NL" dirty="0"/>
          </a:p>
          <a:p>
            <a:r>
              <a:rPr lang="nl-NL" dirty="0"/>
              <a:t>Labels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surgery</a:t>
            </a:r>
            <a:r>
              <a:rPr lang="nl-NL" dirty="0"/>
              <a:t> , </a:t>
            </a: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microscope, </a:t>
            </a:r>
            <a:r>
              <a:rPr lang="nl-NL" dirty="0" err="1"/>
              <a:t>pathology</a:t>
            </a:r>
            <a:r>
              <a:rPr lang="nl-NL" dirty="0"/>
              <a:t> data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32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Chosen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experts</a:t>
            </a:r>
          </a:p>
          <a:p>
            <a:endParaRPr lang="nl-NL" dirty="0"/>
          </a:p>
          <a:p>
            <a:r>
              <a:rPr lang="nl-NL" dirty="0" err="1"/>
              <a:t>Malignant</a:t>
            </a:r>
            <a:r>
              <a:rPr lang="nl-NL" dirty="0"/>
              <a:t> is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smooth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Labels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surgery</a:t>
            </a:r>
            <a:r>
              <a:rPr lang="nl-NL" dirty="0"/>
              <a:t> , </a:t>
            </a: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microscope, </a:t>
            </a:r>
            <a:r>
              <a:rPr lang="nl-NL" dirty="0" err="1"/>
              <a:t>pathology</a:t>
            </a:r>
            <a:r>
              <a:rPr lang="nl-NL" dirty="0"/>
              <a:t> data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216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The input was first min-max normalised from the standard DICOM file format, this method does not take into account skewness of the input.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Data was normalised to [-2,0], this had the best convergence rate effect on the Inception v3 model, and was recommended by some papers to use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i.c.w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. this model.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Merriweather Regular" panose="02060503050406030704" pitchFamily="18" charset="77"/>
                <a:ea typeface="+mn-ea"/>
                <a:cs typeface="+mn-cs"/>
              </a:rPr>
              <a:t>Data is skewed, this could have an effect on the rate of convergence. This effect could be further explored in the future.</a:t>
            </a:r>
            <a:br>
              <a:rPr lang="en-GB" b="0" dirty="0">
                <a:effectLst/>
              </a:rPr>
            </a:b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4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/>
              <a:t>Use a model pre-trained on ImageNet</a:t>
            </a:r>
            <a:r>
              <a:rPr lang="en-US" dirty="0"/>
              <a:t> and just fine-tune the upper few  layers</a:t>
            </a:r>
          </a:p>
          <a:p>
            <a:pPr indent="-317500">
              <a:buSzPts val="1400"/>
              <a:buChar char="○"/>
            </a:pPr>
            <a:r>
              <a:rPr lang="en-US" dirty="0"/>
              <a:t>bottom layers detect general features of images, like lines and boundaries of objects, so keep the ones trained on a bigger dataset</a:t>
            </a:r>
          </a:p>
          <a:p>
            <a:pPr indent="-317500">
              <a:buSzPts val="1400"/>
              <a:buChar char="○"/>
            </a:pPr>
            <a:r>
              <a:rPr lang="en-US" dirty="0"/>
              <a:t>upper layers detect specific features for the task, so contextualize the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72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/>
              <a:t>Use a model pre-trained on ImageNet</a:t>
            </a:r>
            <a:r>
              <a:rPr lang="en-US" dirty="0"/>
              <a:t> and just fine-tune the upper few  layers</a:t>
            </a:r>
          </a:p>
          <a:p>
            <a:pPr indent="-317500">
              <a:buSzPts val="1400"/>
              <a:buChar char="○"/>
            </a:pPr>
            <a:r>
              <a:rPr lang="en-US" dirty="0"/>
              <a:t>bottom layers detect general features of images, like lines and boundaries of objects, so keep the ones trained on a bigger dataset</a:t>
            </a:r>
          </a:p>
          <a:p>
            <a:pPr indent="-317500">
              <a:buSzPts val="1400"/>
              <a:buChar char="○"/>
            </a:pPr>
            <a:r>
              <a:rPr lang="en-US" dirty="0"/>
              <a:t>upper layers detect specific features for the task, so contextualize the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096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dirty="0"/>
              <a:t>Reduce overfitting (increase generalization) </a:t>
            </a:r>
            <a:r>
              <a:rPr lang="en-US" sz="1400" baseline="30000" dirty="0"/>
              <a:t>1, 2</a:t>
            </a:r>
            <a:r>
              <a:rPr lang="en-US" sz="1400" dirty="0"/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dirty="0"/>
              <a:t>Operations to get more data: </a:t>
            </a:r>
            <a:r>
              <a:rPr lang="en-US" sz="1400" baseline="30000" dirty="0"/>
              <a:t>1, 3, 4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CNN are not rotation invariant </a:t>
            </a:r>
            <a:r>
              <a:rPr lang="en-US" baseline="30000" dirty="0"/>
              <a:t>1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Different views of mass </a:t>
            </a:r>
            <a:r>
              <a:rPr lang="en-US" baseline="30000" dirty="0"/>
              <a:t>3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Different shapes of mass </a:t>
            </a:r>
            <a:r>
              <a:rPr lang="en-US" baseline="30000" dirty="0"/>
              <a:t>3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dirty="0"/>
              <a:t>Online data augmentation (using </a:t>
            </a:r>
            <a:r>
              <a:rPr lang="en-US" sz="1400" dirty="0" err="1"/>
              <a:t>ImageDataGenerator</a:t>
            </a:r>
            <a:r>
              <a:rPr lang="en-US" sz="1400" dirty="0"/>
              <a:t>) </a:t>
            </a:r>
            <a:r>
              <a:rPr lang="en-US" sz="1400" baseline="30000" dirty="0"/>
              <a:t>5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Batches consist of augmented images</a:t>
            </a:r>
            <a:r>
              <a:rPr lang="en-US" baseline="30000" dirty="0"/>
              <a:t> 5</a:t>
            </a:r>
            <a:endParaRPr lang="en-US" sz="1400" baseline="30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05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GB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3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51958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3674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DAAD63-1F1A-474D-9224-A59CA777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429C34-C5D0-5F4C-9D42-8EA7827B7DB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084EAD6F-6643-CD45-97A1-65D82E9459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49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30302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47471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8CCBB0-B0FE-8146-AAE8-BF07D93B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9DBD326-FF5B-974E-AABE-52A25EB0DC9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75094BC3-1633-FD48-A54C-A5F6679DD2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54809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" y="0"/>
            <a:ext cx="3198329" cy="1268759"/>
          </a:xfrm>
          <a:prstGeom prst="rect">
            <a:avLst/>
          </a:prstGeom>
          <a:ln>
            <a:noFill/>
          </a:ln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37E8D211-6E90-204B-950B-E915A871758A}"/>
              </a:ext>
            </a:extLst>
          </p:cNvPr>
          <p:cNvSpPr txBox="1"/>
          <p:nvPr userDrawn="1"/>
        </p:nvSpPr>
        <p:spPr>
          <a:xfrm>
            <a:off x="4315333" y="5861671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Utrecht University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C7B9BD2-976D-E04A-9A75-DBA8D8F0D8AC}"/>
              </a:ext>
            </a:extLst>
          </p:cNvPr>
          <p:cNvSpPr/>
          <p:nvPr userDrawn="1"/>
        </p:nvSpPr>
        <p:spPr>
          <a:xfrm>
            <a:off x="2317751" y="3267706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4A2E9C7-F151-1949-9BE7-F58EEB1BFCBA}"/>
              </a:ext>
            </a:extLst>
          </p:cNvPr>
          <p:cNvSpPr/>
          <p:nvPr userDrawn="1"/>
        </p:nvSpPr>
        <p:spPr>
          <a:xfrm>
            <a:off x="10305288" y="521643"/>
            <a:ext cx="1553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b="0" i="0" u="none" kern="1200" cap="all" baseline="0" noProof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B43E413-859C-5B4A-B5B0-B500B56A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F6ADB14-C6B2-E54D-9FA0-76300FEFB52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470EEEB-57E8-7142-B3A6-6F312DE0B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9B5B2E1-A445-A543-A797-205D93D1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F6C7583-4A15-1543-8A0E-904D221597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24-1-2020</a:t>
            </a:fld>
            <a:endParaRPr lang="en-US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3AF710-44F6-614C-BCF4-F3AC447AF3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341AAF1D-0131-0F44-8513-D6B557F800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5117035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GB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766916-94F7-0248-8885-8F8D13BD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" y="0"/>
            <a:ext cx="3198332" cy="1268760"/>
          </a:xfrm>
          <a:prstGeom prst="rect">
            <a:avLst/>
          </a:prstGeom>
          <a:ln>
            <a:noFill/>
          </a:ln>
        </p:spPr>
      </p:pic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2CC677B-B7D7-DB49-BF89-96F1FEEBA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" y="0"/>
            <a:ext cx="3198332" cy="1268760"/>
          </a:xfrm>
          <a:prstGeom prst="rect">
            <a:avLst/>
          </a:prstGeom>
          <a:ln>
            <a:noFill/>
          </a:ln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8D7684-2372-044E-9476-67823E7B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3307BE-AC28-EC42-BA43-0F426756F2A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45D8DAEF-94CB-1A4C-8DAA-EB10E30B4C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5785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48937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FFED9D6-1120-C748-AD1D-EB3E31D4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3EFB12-17CA-0344-860B-FDEC97343EF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FBEEEA74-3B30-D640-899F-36953B941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7362" y="6155901"/>
            <a:ext cx="5592351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605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349656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9633EF-C855-C247-A6D6-B10D673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38FE581-1476-C844-A870-C48CF02A864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C18BE63-53BB-C14A-8FB9-1F3D271312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90240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467037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47885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73005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2EB63E-B3FD-F04E-B07E-42E0444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8570B82-28FC-6749-B68C-B5D326B297D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FF86E329-BA07-1340-8455-F0BE9D1659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8225" y="6155901"/>
            <a:ext cx="631148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3" Type="http://schemas.openxmlformats.org/officeDocument/2006/relationships/image" Target="../media/image12.jp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5" Type="http://schemas.openxmlformats.org/officeDocument/2006/relationships/image" Target="../media/image27.jpg"/><Relationship Id="rId10" Type="http://schemas.openxmlformats.org/officeDocument/2006/relationships/image" Target="../media/image22.jpg"/><Relationship Id="rId4" Type="http://schemas.openxmlformats.org/officeDocument/2006/relationships/image" Target="../media/image11.jpg"/><Relationship Id="rId9" Type="http://schemas.openxmlformats.org/officeDocument/2006/relationships/image" Target="../media/image21.jpg"/><Relationship Id="rId1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24-1-2020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C2DE01-7D0F-7B47-8160-8B9C9A0E9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err="1"/>
              <a:t>Pattern</a:t>
            </a:r>
            <a:r>
              <a:rPr lang="nl-NL" dirty="0"/>
              <a:t> </a:t>
            </a:r>
            <a:r>
              <a:rPr lang="nl-NL" dirty="0" err="1"/>
              <a:t>Recognition</a:t>
            </a:r>
            <a:r>
              <a:rPr lang="nl-NL" dirty="0"/>
              <a:t> –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project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DB64B3-E50D-4E48-8A2B-AEF0530538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Group 18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3EFAD46-0C01-8744-B2A5-529A1B461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68843" y="6085936"/>
            <a:ext cx="5454315" cy="364414"/>
          </a:xfrm>
        </p:spPr>
        <p:txBody>
          <a:bodyPr/>
          <a:lstStyle/>
          <a:p>
            <a:r>
              <a:rPr lang="en-US" dirty="0"/>
              <a:t>Harmen Heida, Job </a:t>
            </a:r>
            <a:r>
              <a:rPr lang="en-US" dirty="0" err="1"/>
              <a:t>Heuvelmans</a:t>
            </a:r>
            <a:r>
              <a:rPr lang="en-US" dirty="0"/>
              <a:t>, Francesco </a:t>
            </a:r>
            <a:r>
              <a:rPr lang="en-US" dirty="0" err="1"/>
              <a:t>Pontiggia</a:t>
            </a:r>
            <a:r>
              <a:rPr lang="en-US" dirty="0"/>
              <a:t>, Xin Lan and </a:t>
            </a:r>
            <a:r>
              <a:rPr lang="en-US" dirty="0" err="1"/>
              <a:t>Jiayuan</a:t>
            </a:r>
            <a:r>
              <a:rPr lang="en-US" dirty="0"/>
              <a:t> Hu</a:t>
            </a:r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dirty="0"/>
              <a:t>Breast cancer classification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2538914" y="4219074"/>
            <a:ext cx="70824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Fine-tuning a Convolutional Neural Network, trained on </a:t>
            </a:r>
            <a:r>
              <a:rPr lang="en-US" dirty="0" err="1"/>
              <a:t>ImageNET</a:t>
            </a:r>
            <a:r>
              <a:rPr lang="en-US" dirty="0"/>
              <a:t>, using augmented mammographic screening data</a:t>
            </a:r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transfer </a:t>
            </a:r>
            <a:r>
              <a:rPr lang="nl-NL" dirty="0" err="1"/>
              <a:t>learning</a:t>
            </a:r>
            <a:r>
              <a:rPr lang="nl-NL" dirty="0"/>
              <a:t>?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489371"/>
          </a:xfrm>
        </p:spPr>
        <p:txBody>
          <a:bodyPr/>
          <a:lstStyle/>
          <a:p>
            <a:pPr marL="457200" lvl="0" indent="-342900">
              <a:buSzPts val="1800"/>
              <a:buChar char="●"/>
            </a:pPr>
            <a:r>
              <a:rPr lang="en-US" dirty="0"/>
              <a:t>Small dataset </a:t>
            </a:r>
            <a:r>
              <a:rPr lang="en-US" dirty="0" err="1"/>
              <a:t>i.c.w</a:t>
            </a:r>
            <a:r>
              <a:rPr lang="en-US" dirty="0"/>
              <a:t>. overfitting </a:t>
            </a:r>
            <a:r>
              <a:rPr lang="en-US" baseline="30000" dirty="0"/>
              <a:t>1,2</a:t>
            </a:r>
            <a:endParaRPr lang="en-US" dirty="0"/>
          </a:p>
          <a:p>
            <a:pPr marL="457200" lvl="0" indent="-342900">
              <a:buSzPts val="1800"/>
              <a:buChar char="●"/>
            </a:pPr>
            <a:r>
              <a:rPr lang="en-US" dirty="0"/>
              <a:t>Limited computational resource</a:t>
            </a:r>
            <a:endParaRPr lang="en-US" sz="1800" dirty="0"/>
          </a:p>
          <a:p>
            <a:pPr marL="457200" lvl="0" indent="-342900">
              <a:buSzPts val="1800"/>
              <a:buChar char="●"/>
            </a:pPr>
            <a:r>
              <a:rPr lang="en-US" dirty="0"/>
              <a:t>Versus random initialization </a:t>
            </a:r>
            <a:r>
              <a:rPr lang="en-US" baseline="30000" dirty="0"/>
              <a:t>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A92935-2F87-CC40-A573-0798F158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5A9BB1F7-AB68-9140-9B2B-AD17E3A9C68E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33324" y="6366312"/>
            <a:ext cx="7807446" cy="459722"/>
          </a:xfrm>
        </p:spPr>
        <p:txBody>
          <a:bodyPr/>
          <a:lstStyle/>
          <a:p>
            <a:pPr algn="l">
              <a:spcBef>
                <a:spcPts val="1600"/>
              </a:spcBef>
            </a:pPr>
            <a:r>
              <a:rPr lang="en-US" dirty="0"/>
              <a:t>References:1. Halevy A, </a:t>
            </a:r>
            <a:r>
              <a:rPr lang="en-US" dirty="0" err="1"/>
              <a:t>Norvig</a:t>
            </a:r>
            <a:r>
              <a:rPr lang="en-US" dirty="0"/>
              <a:t> P, Pereira F. The unreasonable effectiveness of data. IEEE </a:t>
            </a:r>
            <a:r>
              <a:rPr lang="en-US" dirty="0" err="1"/>
              <a:t>Intell</a:t>
            </a:r>
            <a:r>
              <a:rPr lang="en-US" dirty="0"/>
              <a:t> Syst.; 2.Nicolas </a:t>
            </a:r>
            <a:r>
              <a:rPr lang="en-US" dirty="0" err="1"/>
              <a:t>Yu,Yaoqin</a:t>
            </a:r>
            <a:r>
              <a:rPr lang="en-US" dirty="0"/>
              <a:t> </a:t>
            </a:r>
            <a:r>
              <a:rPr lang="en-US" dirty="0" err="1"/>
              <a:t>Xie</a:t>
            </a:r>
            <a:r>
              <a:rPr lang="en-US" dirty="0"/>
              <a:t>,(2017),Breast mass lesion classification in mammograms by transfer learning 3..H. </a:t>
            </a:r>
            <a:r>
              <a:rPr lang="en-US" dirty="0" err="1"/>
              <a:t>Chougrad</a:t>
            </a:r>
            <a:r>
              <a:rPr lang="en-US" dirty="0"/>
              <a:t> et alia, (2018), Deep Convolutional Neural Networks for breast cancer screening. </a:t>
            </a:r>
          </a:p>
          <a:p>
            <a:pPr lvl="0" algn="l">
              <a:spcBef>
                <a:spcPts val="1600"/>
              </a:spcBef>
            </a:pPr>
            <a:endParaRPr lang="en-US" dirty="0"/>
          </a:p>
        </p:txBody>
      </p:sp>
      <p:pic>
        <p:nvPicPr>
          <p:cNvPr id="11" name="Google Shape;157;p24">
            <a:extLst>
              <a:ext uri="{FF2B5EF4-FFF2-40B4-BE49-F238E27FC236}">
                <a16:creationId xmlns:a16="http://schemas.microsoft.com/office/drawing/2014/main" id="{6549A625-4539-43D7-A8B2-33CA124B8FB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26045"/>
          <a:stretch/>
        </p:blipFill>
        <p:spPr>
          <a:xfrm>
            <a:off x="4296400" y="2195068"/>
            <a:ext cx="7498487" cy="208925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DD2750FF-E9C6-419D-AA2B-20E3E9B8C992}"/>
              </a:ext>
            </a:extLst>
          </p:cNvPr>
          <p:cNvSpPr txBox="1"/>
          <p:nvPr/>
        </p:nvSpPr>
        <p:spPr>
          <a:xfrm>
            <a:off x="5155007" y="4393041"/>
            <a:ext cx="23421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Traditional</a:t>
            </a:r>
            <a:endParaRPr lang="en-US" sz="2400" dirty="0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394D6DC-D3E8-42AA-B0B6-41B6B8DD93E2}"/>
              </a:ext>
            </a:extLst>
          </p:cNvPr>
          <p:cNvSpPr txBox="1"/>
          <p:nvPr/>
        </p:nvSpPr>
        <p:spPr>
          <a:xfrm>
            <a:off x="9120135" y="4346874"/>
            <a:ext cx="2342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Transfer</a:t>
            </a:r>
            <a:r>
              <a:rPr lang="en-US" sz="24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091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State of </a:t>
            </a:r>
            <a:r>
              <a:rPr lang="nl-NL" dirty="0" err="1"/>
              <a:t>the</a:t>
            </a:r>
            <a:r>
              <a:rPr lang="nl-NL" dirty="0"/>
              <a:t> art model </a:t>
            </a:r>
            <a:r>
              <a:rPr lang="nl-NL" dirty="0" err="1"/>
              <a:t>and</a:t>
            </a:r>
            <a:r>
              <a:rPr lang="nl-NL" dirty="0"/>
              <a:t> transfer </a:t>
            </a:r>
            <a:r>
              <a:rPr lang="nl-NL" dirty="0" err="1"/>
              <a:t>learning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489371"/>
          </a:xfrm>
        </p:spPr>
        <p:txBody>
          <a:bodyPr/>
          <a:lstStyle/>
          <a:p>
            <a:pPr marL="127000" lvl="0">
              <a:buSzPts val="1600"/>
            </a:pPr>
            <a:r>
              <a:rPr lang="en-US" sz="2400" dirty="0"/>
              <a:t>Inception V3 </a:t>
            </a:r>
            <a:r>
              <a:rPr lang="en-US" sz="2400" baseline="30000" dirty="0"/>
              <a:t>1</a:t>
            </a:r>
          </a:p>
          <a:p>
            <a:pPr marL="457200" lvl="0" indent="-330200">
              <a:buSzPts val="1600"/>
              <a:buChar char="●"/>
            </a:pPr>
            <a:r>
              <a:rPr lang="en-US" sz="2400" dirty="0"/>
              <a:t>Trained on ImageNet</a:t>
            </a:r>
          </a:p>
          <a:p>
            <a:pPr marL="457200" lvl="0" indent="-330200">
              <a:buSzPts val="1600"/>
              <a:buChar char="●"/>
            </a:pPr>
            <a:r>
              <a:rPr lang="en-US" sz="2400" dirty="0"/>
              <a:t>Fastest in training </a:t>
            </a:r>
          </a:p>
          <a:p>
            <a:pPr marL="457200" lvl="0" indent="-330200">
              <a:buSzPts val="1600"/>
              <a:buChar char="●"/>
            </a:pPr>
            <a:r>
              <a:rPr lang="en-US" sz="2400" dirty="0"/>
              <a:t>Good performer in all the state of the art models</a:t>
            </a:r>
            <a:r>
              <a:rPr lang="en-US" sz="2400" baseline="30000" dirty="0"/>
              <a:t>2,3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A92935-2F87-CC40-A573-0798F158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11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5A9BB1F7-AB68-9140-9B2B-AD17E3A9C68E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2358" y="5919538"/>
            <a:ext cx="7807446" cy="938462"/>
          </a:xfrm>
        </p:spPr>
        <p:txBody>
          <a:bodyPr/>
          <a:lstStyle/>
          <a:p>
            <a:pPr lvl="0" algn="l">
              <a:spcBef>
                <a:spcPts val="1600"/>
              </a:spcBef>
            </a:pPr>
            <a:r>
              <a:rPr lang="en-US" dirty="0"/>
              <a:t>References: 1.Christian </a:t>
            </a:r>
            <a:r>
              <a:rPr lang="en-US" dirty="0" err="1"/>
              <a:t>Szegedy</a:t>
            </a:r>
            <a:r>
              <a:rPr lang="en-US" dirty="0"/>
              <a:t> et alia, (2015), Rethinking the Inception Architecture for Computer Vision; 2.G. </a:t>
            </a:r>
            <a:r>
              <a:rPr lang="en-US" dirty="0" err="1"/>
              <a:t>Litjens</a:t>
            </a:r>
            <a:r>
              <a:rPr lang="en-US" dirty="0"/>
              <a:t> et alia, (2017), A survey on Deep Learning in Medical Image Analysis, 3.H. </a:t>
            </a:r>
            <a:r>
              <a:rPr lang="en-US" dirty="0" err="1"/>
              <a:t>Chougrad</a:t>
            </a:r>
            <a:r>
              <a:rPr lang="en-US" dirty="0"/>
              <a:t> et alia, (2018), Deep Convolutional Neural Networks for breast cancer screening. 4. Z. Jiao, (2016), A deep feature based framework for breast masses classification,</a:t>
            </a:r>
          </a:p>
        </p:txBody>
      </p:sp>
      <p:pic>
        <p:nvPicPr>
          <p:cNvPr id="37" name="Afbeelding 36">
            <a:extLst>
              <a:ext uri="{FF2B5EF4-FFF2-40B4-BE49-F238E27FC236}">
                <a16:creationId xmlns:a16="http://schemas.microsoft.com/office/drawing/2014/main" id="{0927806B-7660-4DA1-B25E-8D6719AD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72" y="383349"/>
            <a:ext cx="5512828" cy="53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3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535F96C-E42B-A748-9C53-15800465F25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3BAE97-7FEE-1742-B043-170B9016E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augmentation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7C9BFAE-6BDE-6343-B7C1-3D51E0918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Reduce overfitting  (increase generalization)</a:t>
            </a:r>
            <a:r>
              <a:rPr lang="en-US" baseline="30000" dirty="0"/>
              <a:t> 1,2</a:t>
            </a:r>
            <a:endParaRPr lang="en-US" dirty="0"/>
          </a:p>
          <a:p>
            <a:endParaRPr lang="en-US" dirty="0"/>
          </a:p>
          <a:p>
            <a:pPr marL="114300" lvl="0">
              <a:buSzPts val="1800"/>
            </a:pPr>
            <a:r>
              <a:rPr lang="en-US" dirty="0"/>
              <a:t>Online data augmentation (using </a:t>
            </a:r>
            <a:r>
              <a:rPr lang="en-US" dirty="0" err="1"/>
              <a:t>ImageDataGenerator</a:t>
            </a:r>
            <a:r>
              <a:rPr lang="en-US" dirty="0"/>
              <a:t>)</a:t>
            </a:r>
            <a:r>
              <a:rPr lang="en-US" baseline="30000" dirty="0"/>
              <a:t> 5</a:t>
            </a:r>
            <a:endParaRPr lang="en-US" dirty="0"/>
          </a:p>
          <a:p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DA6E457-8209-4D4A-AF86-76F6C16A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12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BA7840C-B851-5A43-802C-3D023C995EE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978E5031-61A1-784A-8A66-311D455D17AF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8F35976-D7AE-6245-A508-D4C8C89605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550" y="6155901"/>
            <a:ext cx="9553164" cy="399492"/>
          </a:xfrm>
        </p:spPr>
        <p:txBody>
          <a:bodyPr/>
          <a:lstStyle/>
          <a:p>
            <a:r>
              <a:rPr lang="en-US" dirty="0"/>
              <a:t>References 1. I. </a:t>
            </a:r>
            <a:r>
              <a:rPr lang="en-US" dirty="0" err="1"/>
              <a:t>Goodfellow</a:t>
            </a:r>
            <a:r>
              <a:rPr lang="en-US" dirty="0"/>
              <a:t> (2016), Deep Learning 2. </a:t>
            </a:r>
            <a:r>
              <a:rPr lang="en-US" dirty="0" err="1"/>
              <a:t>C.Shorten</a:t>
            </a:r>
            <a:r>
              <a:rPr lang="en-US" dirty="0"/>
              <a:t>, (2019), A survey on Image Data Augmentation for Deep Learning  3. Z. Hussain, (2018), Differential Data Augmentation Techniques for Medical Imaging Classification 4. H. </a:t>
            </a:r>
            <a:r>
              <a:rPr lang="en-US" dirty="0" err="1"/>
              <a:t>Chougrad</a:t>
            </a:r>
            <a:r>
              <a:rPr lang="en-US" dirty="0"/>
              <a:t>, (2018), Deep Convolutional Neural Networks for breast cancer screening 5. </a:t>
            </a:r>
            <a:r>
              <a:rPr lang="en-US" dirty="0" err="1"/>
              <a:t>Chollet</a:t>
            </a:r>
            <a:r>
              <a:rPr lang="en-US" dirty="0"/>
              <a:t>, F. (2016). Building powerful image classification models using very little data.</a:t>
            </a:r>
          </a:p>
          <a:p>
            <a:endParaRPr lang="nl-NL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54011"/>
              </p:ext>
            </p:extLst>
          </p:nvPr>
        </p:nvGraphicFramePr>
        <p:xfrm>
          <a:off x="336550" y="1817356"/>
          <a:ext cx="7561262" cy="271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631">
                  <a:extLst>
                    <a:ext uri="{9D8B030D-6E8A-4147-A177-3AD203B41FA5}">
                      <a16:colId xmlns:a16="http://schemas.microsoft.com/office/drawing/2014/main" val="69859505"/>
                    </a:ext>
                  </a:extLst>
                </a:gridCol>
                <a:gridCol w="3780631">
                  <a:extLst>
                    <a:ext uri="{9D8B030D-6E8A-4147-A177-3AD203B41FA5}">
                      <a16:colId xmlns:a16="http://schemas.microsoft.com/office/drawing/2014/main" val="3145009239"/>
                    </a:ext>
                  </a:extLst>
                </a:gridCol>
              </a:tblGrid>
              <a:tr h="5428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</a:t>
                      </a:r>
                      <a:endParaRPr sz="18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r>
                        <a:rPr lang="nl" sz="1800" b="1" baseline="30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1,3,4</a:t>
                      </a:r>
                      <a:endParaRPr sz="18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413149724"/>
                  </a:ext>
                </a:extLst>
              </a:tr>
              <a:tr h="5428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Rotation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θ = ±20 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08568"/>
                  </a:ext>
                </a:extLst>
              </a:tr>
              <a:tr h="5428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Flips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19985806"/>
                  </a:ext>
                </a:extLst>
              </a:tr>
              <a:tr h="5428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Shear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±0.35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685716834"/>
                  </a:ext>
                </a:extLst>
              </a:tr>
              <a:tr h="5428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Shifts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±0.1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442662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99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62" y="1941578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62" y="3433098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281" y="3433094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281" y="1941578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85" y="3433097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84" y="1941578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50" y="1934471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50" y="3433095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68" y="3426510"/>
            <a:ext cx="1414810" cy="1414810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68" y="1934469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749" y="1940891"/>
            <a:ext cx="1406743" cy="1406743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327" y="3428157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08" y="3422391"/>
            <a:ext cx="1413165" cy="1413165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30" y="1940891"/>
            <a:ext cx="1406743" cy="1406743"/>
          </a:xfrm>
          <a:prstGeom prst="rect">
            <a:avLst/>
          </a:prstGeom>
          <a:solidFill>
            <a:srgbClr val="FFC000"/>
          </a:solidFill>
          <a:ln w="19050" cap="sq">
            <a:solidFill>
              <a:srgbClr val="FFC000"/>
            </a:solidFill>
            <a:prstDash val="solid"/>
            <a:miter lim="800000"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-244963" y="2476390"/>
            <a:ext cx="1417942" cy="32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Malignant</a:t>
            </a:r>
            <a:endParaRPr lang="en-US" b="1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1266285" y="4802250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Original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2771796" y="4802251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Horizontal</a:t>
            </a: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flip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189738" y="4802251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Vertical</a:t>
            </a: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flip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764833" y="4802250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Vertical</a:t>
            </a: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shift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216651" y="4802249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Horizontal</a:t>
            </a: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shift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699226" y="4802248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Shear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233279" y="4802248"/>
            <a:ext cx="141794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Rotation</a:t>
            </a:r>
            <a:r>
              <a:rPr lang="nl-NL" sz="14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-244963" y="3981074"/>
            <a:ext cx="1417942" cy="3172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r">
              <a:lnSpc>
                <a:spcPct val="110000"/>
              </a:lnSpc>
              <a:tabLst>
                <a:tab pos="889000" algn="l"/>
                <a:tab pos="1452563" algn="l"/>
              </a:tabLst>
            </a:pPr>
            <a:r>
              <a:rPr lang="nl-NL" sz="1400" b="1" dirty="0" err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Benign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52745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216" y="5095724"/>
            <a:ext cx="3636000" cy="790747"/>
          </a:xfrm>
        </p:spPr>
        <p:txBody>
          <a:bodyPr/>
          <a:lstStyle/>
          <a:p>
            <a:r>
              <a:rPr lang="en-GB" dirty="0"/>
              <a:t>Model overfits quickly without augmentation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A92935-2F87-CC40-A573-0798F158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5A9BB1F7-AB68-9140-9B2B-AD17E3A9C68E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1" name="Google Shape;211;p32">
            <a:extLst>
              <a:ext uri="{FF2B5EF4-FFF2-40B4-BE49-F238E27FC236}">
                <a16:creationId xmlns:a16="http://schemas.microsoft.com/office/drawing/2014/main" id="{1780AAD5-5D2F-4AA9-993E-FFB6369566E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" y="814622"/>
            <a:ext cx="6115848" cy="428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12;p32">
            <a:extLst>
              <a:ext uri="{FF2B5EF4-FFF2-40B4-BE49-F238E27FC236}">
                <a16:creationId xmlns:a16="http://schemas.microsoft.com/office/drawing/2014/main" id="{C736B1DB-5231-48F1-B4A7-393248FB4368}"/>
              </a:ext>
            </a:extLst>
          </p:cNvPr>
          <p:cNvPicPr preferRelativeResize="0">
            <a:picLocks noGrp="1" noChangeAspect="1"/>
          </p:cNvPicPr>
          <p:nvPr>
            <p:ph type="pic" sz="quarter" idx="18"/>
          </p:nvPr>
        </p:nvPicPr>
        <p:blipFill>
          <a:blip r:embed="rId4">
            <a:alphaModFix/>
          </a:blip>
          <a:srcRect l="4252" r="4252"/>
          <a:stretch>
            <a:fillRect/>
          </a:stretch>
        </p:blipFill>
        <p:spPr>
          <a:xfrm>
            <a:off x="6110732" y="814622"/>
            <a:ext cx="6084445" cy="4281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227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1781" y="4918397"/>
            <a:ext cx="5523393" cy="875200"/>
          </a:xfrm>
        </p:spPr>
        <p:txBody>
          <a:bodyPr/>
          <a:lstStyle/>
          <a:p>
            <a:pPr marL="114300" lvl="0">
              <a:buSzPts val="1800"/>
            </a:pPr>
            <a:r>
              <a:rPr lang="en-GB" dirty="0"/>
              <a:t>Augmentation:</a:t>
            </a:r>
          </a:p>
          <a:p>
            <a:pPr marL="114300" lvl="0">
              <a:buSzPts val="1800"/>
            </a:pPr>
            <a:r>
              <a:rPr lang="en-GB" dirty="0"/>
              <a:t>Loss diverges at epoch 7-8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A92935-2F87-CC40-A573-0798F158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15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5A9BB1F7-AB68-9140-9B2B-AD17E3A9C68E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Tijdelijke aanduiding voor tekst 4">
            <a:extLst>
              <a:ext uri="{FF2B5EF4-FFF2-40B4-BE49-F238E27FC236}">
                <a16:creationId xmlns:a16="http://schemas.microsoft.com/office/drawing/2014/main" id="{6DAB920E-DF40-429A-8C14-EAE9374041F2}"/>
              </a:ext>
            </a:extLst>
          </p:cNvPr>
          <p:cNvSpPr txBox="1">
            <a:spLocks/>
          </p:cNvSpPr>
          <p:nvPr/>
        </p:nvSpPr>
        <p:spPr>
          <a:xfrm>
            <a:off x="713457" y="5033418"/>
            <a:ext cx="3636000" cy="760178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>
              <a:buSzPts val="1800"/>
            </a:pPr>
            <a:r>
              <a:rPr lang="en-GB" dirty="0"/>
              <a:t>No augmentation:</a:t>
            </a:r>
          </a:p>
          <a:p>
            <a:pPr marL="114300" lvl="0">
              <a:buSzPts val="1800"/>
            </a:pPr>
            <a:r>
              <a:rPr lang="en-GB" dirty="0"/>
              <a:t>Loss diverges directly</a:t>
            </a:r>
          </a:p>
        </p:txBody>
      </p:sp>
      <p:pic>
        <p:nvPicPr>
          <p:cNvPr id="9" name="Google Shape;220;p33">
            <a:extLst>
              <a:ext uri="{FF2B5EF4-FFF2-40B4-BE49-F238E27FC236}">
                <a16:creationId xmlns:a16="http://schemas.microsoft.com/office/drawing/2014/main" id="{E913B826-E90F-461A-8D97-4657BA7BE2C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098" y="791360"/>
            <a:ext cx="6060077" cy="424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9;p33">
            <a:extLst>
              <a:ext uri="{FF2B5EF4-FFF2-40B4-BE49-F238E27FC236}">
                <a16:creationId xmlns:a16="http://schemas.microsoft.com/office/drawing/2014/main" id="{A7580B60-A6B9-406B-99E9-D6806FAF6A6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33431"/>
            <a:ext cx="5835644" cy="4084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13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891185"/>
          </a:xfrm>
        </p:spPr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dirty="0"/>
              <a:t>~8% total increase in accuracy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dirty="0"/>
              <a:t>Not a cure-all method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2BB5DB49-260C-4BED-BCC7-57F7D67F1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619797"/>
              </p:ext>
            </p:extLst>
          </p:nvPr>
        </p:nvGraphicFramePr>
        <p:xfrm>
          <a:off x="5808129" y="457547"/>
          <a:ext cx="6048908" cy="2597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227">
                  <a:extLst>
                    <a:ext uri="{9D8B030D-6E8A-4147-A177-3AD203B41FA5}">
                      <a16:colId xmlns:a16="http://schemas.microsoft.com/office/drawing/2014/main" val="1723557547"/>
                    </a:ext>
                  </a:extLst>
                </a:gridCol>
                <a:gridCol w="1512227">
                  <a:extLst>
                    <a:ext uri="{9D8B030D-6E8A-4147-A177-3AD203B41FA5}">
                      <a16:colId xmlns:a16="http://schemas.microsoft.com/office/drawing/2014/main" val="2362057121"/>
                    </a:ext>
                  </a:extLst>
                </a:gridCol>
                <a:gridCol w="1512227">
                  <a:extLst>
                    <a:ext uri="{9D8B030D-6E8A-4147-A177-3AD203B41FA5}">
                      <a16:colId xmlns:a16="http://schemas.microsoft.com/office/drawing/2014/main" val="3568307096"/>
                    </a:ext>
                  </a:extLst>
                </a:gridCol>
                <a:gridCol w="1512227">
                  <a:extLst>
                    <a:ext uri="{9D8B030D-6E8A-4147-A177-3AD203B41FA5}">
                      <a16:colId xmlns:a16="http://schemas.microsoft.com/office/drawing/2014/main" val="3003487123"/>
                    </a:ext>
                  </a:extLst>
                </a:gridCol>
              </a:tblGrid>
              <a:tr h="649436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</a:b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Without Augmentation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cs typeface="Roboto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200" dirty="0" err="1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test_acc</a:t>
                      </a: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 = 0.604</a:t>
                      </a: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cs typeface="Roboto"/>
                      </a:endParaRPr>
                    </a:p>
                  </a:txBody>
                  <a:tcPr marL="95250" marR="95250" marT="95250" marB="95250"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 Predicted</a:t>
                      </a:r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53635"/>
                  </a:ext>
                </a:extLst>
              </a:tr>
              <a:tr h="649436"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Negative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Positive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607034389"/>
                  </a:ext>
                </a:extLst>
              </a:tr>
              <a:tr h="649436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</a:b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cs typeface="Roboto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Actual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u="none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Negative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285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143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801630520"/>
                  </a:ext>
                </a:extLst>
              </a:tr>
              <a:tr h="64943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u="none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Positive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136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 dirty="0">
                          <a:solidFill>
                            <a:schemeClr val="dk1"/>
                          </a:solidFill>
                          <a:latin typeface="Roboto"/>
                          <a:cs typeface="Roboto"/>
                        </a:rPr>
                        <a:t>140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37894286"/>
                  </a:ext>
                </a:extLst>
              </a:tr>
            </a:tbl>
          </a:graphicData>
        </a:graphic>
      </p:graphicFrame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C51CC740-327A-495F-8C0A-3B3CC87AD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84927"/>
              </p:ext>
            </p:extLst>
          </p:nvPr>
        </p:nvGraphicFramePr>
        <p:xfrm>
          <a:off x="5808133" y="3555999"/>
          <a:ext cx="6062134" cy="2597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227">
                  <a:extLst>
                    <a:ext uri="{9D8B030D-6E8A-4147-A177-3AD203B41FA5}">
                      <a16:colId xmlns:a16="http://schemas.microsoft.com/office/drawing/2014/main" val="1723557547"/>
                    </a:ext>
                  </a:extLst>
                </a:gridCol>
                <a:gridCol w="1512227">
                  <a:extLst>
                    <a:ext uri="{9D8B030D-6E8A-4147-A177-3AD203B41FA5}">
                      <a16:colId xmlns:a16="http://schemas.microsoft.com/office/drawing/2014/main" val="2362057121"/>
                    </a:ext>
                  </a:extLst>
                </a:gridCol>
                <a:gridCol w="1512227">
                  <a:extLst>
                    <a:ext uri="{9D8B030D-6E8A-4147-A177-3AD203B41FA5}">
                      <a16:colId xmlns:a16="http://schemas.microsoft.com/office/drawing/2014/main" val="3568307096"/>
                    </a:ext>
                  </a:extLst>
                </a:gridCol>
                <a:gridCol w="1525453">
                  <a:extLst>
                    <a:ext uri="{9D8B030D-6E8A-4147-A177-3AD203B41FA5}">
                      <a16:colId xmlns:a16="http://schemas.microsoft.com/office/drawing/2014/main" val="3003487123"/>
                    </a:ext>
                  </a:extLst>
                </a:gridCol>
              </a:tblGrid>
              <a:tr h="649436">
                <a:tc rowSpan="2" gridSpan="2"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</a:b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With Augmentation</a:t>
                      </a:r>
                    </a:p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ea typeface="+mn-ea"/>
                        <a:cs typeface="Roboto"/>
                      </a:endParaRPr>
                    </a:p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200" dirty="0" err="1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test_acc</a:t>
                      </a: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 = 0.683</a:t>
                      </a:r>
                    </a:p>
                  </a:txBody>
                  <a:tcPr marL="95250" marR="95250" marT="95250" marB="95250"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Predicted</a:t>
                      </a:r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53635"/>
                  </a:ext>
                </a:extLst>
              </a:tr>
              <a:tr h="649436"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Negative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Positive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607034389"/>
                  </a:ext>
                </a:extLst>
              </a:tr>
              <a:tr h="649436">
                <a:tc rowSpan="2"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ea typeface="+mn-ea"/>
                        <a:cs typeface="Roboto"/>
                      </a:endParaRP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chemeClr val="dk1"/>
                        </a:solidFill>
                        <a:latin typeface="Roboto"/>
                        <a:ea typeface="+mn-ea"/>
                        <a:cs typeface="Roboto"/>
                      </a:endParaRPr>
                    </a:p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Actual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Negative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335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93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801630520"/>
                  </a:ext>
                </a:extLst>
              </a:tr>
              <a:tr h="64943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1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Positive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130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200" dirty="0">
                          <a:solidFill>
                            <a:schemeClr val="dk1"/>
                          </a:solidFill>
                          <a:latin typeface="Roboto"/>
                          <a:ea typeface="+mn-ea"/>
                          <a:cs typeface="Roboto"/>
                        </a:rPr>
                        <a:t>146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37894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175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4399C2A-F99E-6A41-82FF-274BC4876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05964E-C2D8-3648-9355-5233CF98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17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17E1981-4CB1-724A-B496-DA09996280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02F830-A46B-F94E-954A-3276054368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References: 1. M. Raghu et alia, (2019), Transfusion: Understanding Transfer Learning for Medical Imaging. 2.Esteva e alia, (2017), Dermatologist-level classification of skin cancer with deep neural networks. Nature 542, 115–118.</a:t>
            </a:r>
          </a:p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61CFC1-BBC1-C248-8F70-1539394743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Small dataset</a:t>
            </a:r>
          </a:p>
          <a:p>
            <a:r>
              <a:rPr lang="nl-NL" dirty="0"/>
              <a:t>Little </a:t>
            </a:r>
            <a:r>
              <a:rPr lang="nl-NL" dirty="0" err="1"/>
              <a:t>computational</a:t>
            </a:r>
            <a:r>
              <a:rPr lang="nl-NL" dirty="0"/>
              <a:t> power</a:t>
            </a:r>
          </a:p>
          <a:p>
            <a:r>
              <a:rPr lang="nl-NL" dirty="0"/>
              <a:t>Incomplete information in </a:t>
            </a:r>
            <a:r>
              <a:rPr lang="nl-NL" dirty="0" err="1"/>
              <a:t>other</a:t>
            </a:r>
            <a:r>
              <a:rPr lang="nl-NL" dirty="0"/>
              <a:t> research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unavailable</a:t>
            </a:r>
            <a:r>
              <a:rPr lang="nl-NL" dirty="0"/>
              <a:t> datasets</a:t>
            </a:r>
          </a:p>
          <a:p>
            <a:r>
              <a:rPr lang="nl-NL" dirty="0"/>
              <a:t>No agreement on transfer learning</a:t>
            </a:r>
            <a:r>
              <a:rPr lang="nl-NL" baseline="30000" dirty="0"/>
              <a:t>1,2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6225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4399C2A-F99E-6A41-82FF-274BC4876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05964E-C2D8-3648-9355-5233CF98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18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17E1981-4CB1-724A-B496-DA09996280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02F830-A46B-F94E-954A-3276054368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295" y="6155901"/>
            <a:ext cx="9777419" cy="399492"/>
          </a:xfrm>
        </p:spPr>
        <p:txBody>
          <a:bodyPr/>
          <a:lstStyle/>
          <a:p>
            <a:r>
              <a:rPr lang="en-US" dirty="0"/>
              <a:t>References: 1.E. Castro, (2018), Elastic Deformations for Data Augmentation in Breast Cancer Mass detection 2. </a:t>
            </a:r>
            <a:r>
              <a:rPr lang="en-US" dirty="0" err="1"/>
              <a:t>Dimitrios</a:t>
            </a:r>
            <a:r>
              <a:rPr lang="en-US" dirty="0"/>
              <a:t> </a:t>
            </a:r>
            <a:r>
              <a:rPr lang="en-US" dirty="0" err="1"/>
              <a:t>Korkinof</a:t>
            </a:r>
            <a:r>
              <a:rPr lang="en-US" dirty="0"/>
              <a:t>, (2019,) High-Resolution Mammogram Synthesis using Progressive Generative Adversarial Networks 3.Guotai Wang, (2018),Test-time augmentation with uncertainty estimation for deep learning-based medical image segmentation 4. N. </a:t>
            </a:r>
            <a:r>
              <a:rPr lang="en-US" dirty="0" err="1"/>
              <a:t>Houssami</a:t>
            </a:r>
            <a:r>
              <a:rPr lang="en-US" dirty="0"/>
              <a:t>, (2019), Artificial Intelligence (AI) for the early detection of breast cancer: a scoping review to assess AI’s potential in breast screening practice 5. G. </a:t>
            </a:r>
            <a:r>
              <a:rPr lang="en-US" dirty="0" err="1"/>
              <a:t>Litjens</a:t>
            </a:r>
            <a:r>
              <a:rPr lang="en-US" dirty="0"/>
              <a:t> et alia, (2017), A survey on Deep Learning in Medical Image Analysis </a:t>
            </a:r>
          </a:p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61CFC1-BBC1-C248-8F70-1539394743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0" indent="-342900">
              <a:buSzPts val="1800"/>
              <a:buChar char="●"/>
            </a:pPr>
            <a:r>
              <a:rPr lang="en-US" dirty="0"/>
              <a:t>Replicability of investigations must be increased </a:t>
            </a:r>
          </a:p>
          <a:p>
            <a:pPr marL="457200" indent="-342900"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Exploring other data augmentation techniques </a:t>
            </a:r>
            <a:r>
              <a:rPr lang="en-US" baseline="30000" dirty="0"/>
              <a:t>1, 2, 3</a:t>
            </a:r>
            <a:endParaRPr lang="en-US" dirty="0"/>
          </a:p>
          <a:p>
            <a:pPr marL="457200" indent="-342900"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Comparing AI algorithms to radiologists’ performance </a:t>
            </a:r>
            <a:r>
              <a:rPr lang="en-US" baseline="30000" dirty="0"/>
              <a:t>4</a:t>
            </a:r>
            <a:endParaRPr lang="en-US" dirty="0"/>
          </a:p>
          <a:p>
            <a:pPr marL="457200" indent="-342900"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Explore possibilities with 3D images (digital breast </a:t>
            </a:r>
            <a:r>
              <a:rPr lang="en-US" dirty="0" err="1"/>
              <a:t>tomosynthesis</a:t>
            </a:r>
            <a:r>
              <a:rPr lang="en-US" dirty="0"/>
              <a:t>) </a:t>
            </a:r>
            <a:r>
              <a:rPr lang="en-US" baseline="30000" dirty="0"/>
              <a:t>4, 5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04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DE4A62FE-0CCA-504A-B8BD-0F12C5514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  <a:br>
              <a:rPr lang="nl-NL" dirty="0"/>
            </a:br>
            <a:br>
              <a:rPr lang="nl-NL" dirty="0"/>
            </a:br>
            <a:r>
              <a:rPr lang="nl-NL" sz="2400" dirty="0" err="1"/>
              <a:t>Thank</a:t>
            </a:r>
            <a:r>
              <a:rPr lang="nl-NL" sz="2400" dirty="0"/>
              <a:t> </a:t>
            </a:r>
            <a:r>
              <a:rPr lang="nl-NL" sz="2400" dirty="0" err="1"/>
              <a:t>you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listening</a:t>
            </a:r>
            <a:r>
              <a:rPr lang="nl-NL" sz="2400" dirty="0"/>
              <a:t>!</a:t>
            </a:r>
            <a:endParaRPr lang="nl-NL" sz="4400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5D34365A-5469-F54C-86F6-4A1546E628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Group 18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9875E4CA-B31F-054A-8C15-15A5E2868B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71546" y="5873005"/>
            <a:ext cx="6018129" cy="280574"/>
          </a:xfrm>
        </p:spPr>
        <p:txBody>
          <a:bodyPr/>
          <a:lstStyle/>
          <a:p>
            <a:r>
              <a:rPr lang="en-US" dirty="0"/>
              <a:t>Harmen Heida, Job </a:t>
            </a:r>
            <a:r>
              <a:rPr lang="en-US" dirty="0" err="1"/>
              <a:t>Heuvelmans</a:t>
            </a:r>
            <a:r>
              <a:rPr lang="en-US" dirty="0"/>
              <a:t>, Francesco </a:t>
            </a:r>
            <a:r>
              <a:rPr lang="en-US" dirty="0" err="1"/>
              <a:t>Pontiggia</a:t>
            </a:r>
            <a:r>
              <a:rPr lang="en-US" dirty="0"/>
              <a:t>, Xin Lan and </a:t>
            </a:r>
            <a:r>
              <a:rPr lang="en-US" dirty="0" err="1"/>
              <a:t>Jiayuan</a:t>
            </a:r>
            <a:r>
              <a:rPr lang="en-US" dirty="0"/>
              <a:t> Hu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B6DDB0B-9448-6046-97EE-D7628E8AE95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EA0F57C-77C9-0043-8965-72BC66BE7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8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89118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Breast cancer screening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Related work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Our goal</a:t>
            </a:r>
          </a:p>
          <a:p>
            <a:pPr fontAlgn="base"/>
            <a:endParaRPr lang="en-US" dirty="0"/>
          </a:p>
          <a:p>
            <a:r>
              <a:rPr lang="en-US" dirty="0"/>
              <a:t>Approach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Dataset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Transfer learning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Model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Data augmentation</a:t>
            </a:r>
          </a:p>
          <a:p>
            <a:pPr fontAlgn="base"/>
            <a:endParaRPr lang="en-US" dirty="0"/>
          </a:p>
          <a:p>
            <a:r>
              <a:rPr lang="en-US" dirty="0"/>
              <a:t>Conclusion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Discussion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Source: R. S. Lee, (2016), Curated Breast Imaging Subset of DDSM [Dataset]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Google Shape;66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2427" y="368301"/>
            <a:ext cx="3066197" cy="578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5;p13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361" y="371475"/>
            <a:ext cx="3200415" cy="5785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5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" dirty="0"/>
              <a:t>Related work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Inspiration: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Deep-CNN with transfer learning</a:t>
            </a:r>
            <a:r>
              <a:rPr lang="en-US" baseline="30000" dirty="0"/>
              <a:t>1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Global average pooling fed into a multilayer perceptron classifier</a:t>
            </a:r>
            <a:r>
              <a:rPr lang="en-US" baseline="30000" dirty="0"/>
              <a:t>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A92935-2F87-CC40-A573-0798F158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5A9BB1F7-AB68-9140-9B2B-AD17E3A9C68E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References: 1.S.H.Kassani, et al. (2019), Breast Cancer Diagnosis with Transfer Learning and Global Pooling </a:t>
            </a:r>
            <a:endParaRPr lang="nl-NL" dirty="0"/>
          </a:p>
        </p:txBody>
      </p:sp>
      <p:pic>
        <p:nvPicPr>
          <p:cNvPr id="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059" y="909888"/>
            <a:ext cx="6372224" cy="4702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729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9451E5F-93C3-334C-96A6-DAC136099C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0FCF5F-7034-2744-9886-9A5729E51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Referenc</a:t>
            </a:r>
            <a:r>
              <a:rPr lang="en-US" dirty="0" err="1"/>
              <a:t>Source</a:t>
            </a:r>
            <a:r>
              <a:rPr lang="en-US" dirty="0"/>
              <a:t>: H. </a:t>
            </a:r>
            <a:r>
              <a:rPr lang="en-US" dirty="0" err="1"/>
              <a:t>Chougrad</a:t>
            </a:r>
            <a:r>
              <a:rPr lang="en-US" dirty="0"/>
              <a:t> et alia, (2018), Deep Convolutional Neural Networks for breast cancer screening.</a:t>
            </a:r>
            <a:endParaRPr lang="en-US" dirty="0">
              <a:solidFill>
                <a:srgbClr val="FFFFFF"/>
              </a:solidFill>
            </a:endParaRPr>
          </a:p>
          <a:p>
            <a:endParaRPr lang="nl-NL" dirty="0"/>
          </a:p>
        </p:txBody>
      </p:sp>
      <p:pic>
        <p:nvPicPr>
          <p:cNvPr id="6" name="Google Shape;170;p26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2681" y="1344124"/>
            <a:ext cx="5809812" cy="3628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71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10B89448-C81A-DF43-8BC7-A9D203959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AE195A1E-41A6-E94A-8296-732B6313D5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AF1C116-47AA-6D4E-A114-57EE32830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D71994EC-659A-534D-951B-83CDF8D398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30D91E8-74B6-2A48-8D5A-BD1F84285A2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50A51DEE-2D59-A040-84DC-88154874C6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86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1926DD7-C9E1-3342-89E2-4674F7D8DD6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19E72CBF-B479-40A4-9ACC-2E0CF225D10D}"/>
              </a:ext>
            </a:extLst>
          </p:cNvPr>
          <p:cNvSpPr/>
          <p:nvPr/>
        </p:nvSpPr>
        <p:spPr>
          <a:xfrm>
            <a:off x="4518660" y="81915"/>
            <a:ext cx="2179320" cy="6972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Input</a:t>
            </a:r>
            <a:endParaRPr lang="zh-CN" altLang="en-US" sz="2800" dirty="0">
              <a:latin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6" name="矩形 4">
            <a:extLst>
              <a:ext uri="{FF2B5EF4-FFF2-40B4-BE49-F238E27FC236}">
                <a16:creationId xmlns:a16="http://schemas.microsoft.com/office/drawing/2014/main" id="{ED4AC502-DA9D-46FE-ADC0-4B17D95D93DB}"/>
              </a:ext>
            </a:extLst>
          </p:cNvPr>
          <p:cNvSpPr/>
          <p:nvPr/>
        </p:nvSpPr>
        <p:spPr>
          <a:xfrm>
            <a:off x="4518660" y="1070610"/>
            <a:ext cx="2179320" cy="6972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Inception v3</a:t>
            </a:r>
            <a:endParaRPr lang="zh-CN" altLang="en-US" sz="2400" dirty="0">
              <a:latin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D9979032-743B-4892-AC70-2F368B3B15B1}"/>
              </a:ext>
            </a:extLst>
          </p:cNvPr>
          <p:cNvSpPr/>
          <p:nvPr/>
        </p:nvSpPr>
        <p:spPr>
          <a:xfrm>
            <a:off x="4434840" y="2213610"/>
            <a:ext cx="2301240" cy="6972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Droupout(0.2)</a:t>
            </a:r>
            <a:endParaRPr lang="zh-CN" altLang="en-US" sz="2400" dirty="0">
              <a:latin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3E834536-D19E-4009-BF78-025068CA8259}"/>
              </a:ext>
            </a:extLst>
          </p:cNvPr>
          <p:cNvSpPr/>
          <p:nvPr/>
        </p:nvSpPr>
        <p:spPr>
          <a:xfrm>
            <a:off x="4518660" y="3402330"/>
            <a:ext cx="2179320" cy="6972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Flatten</a:t>
            </a:r>
            <a:endParaRPr lang="zh-CN" altLang="en-US" sz="2400" dirty="0">
              <a:latin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9" name="矩形 7">
            <a:extLst>
              <a:ext uri="{FF2B5EF4-FFF2-40B4-BE49-F238E27FC236}">
                <a16:creationId xmlns:a16="http://schemas.microsoft.com/office/drawing/2014/main" id="{431A3572-4813-45FB-AB47-1C6F4459EEAD}"/>
              </a:ext>
            </a:extLst>
          </p:cNvPr>
          <p:cNvSpPr/>
          <p:nvPr/>
        </p:nvSpPr>
        <p:spPr>
          <a:xfrm>
            <a:off x="4065270" y="4564380"/>
            <a:ext cx="3086100" cy="6972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Dense(2,softmax)</a:t>
            </a:r>
            <a:endParaRPr lang="zh-CN" altLang="en-US" sz="2400" dirty="0">
              <a:latin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20" name="椭圆 8">
            <a:extLst>
              <a:ext uri="{FF2B5EF4-FFF2-40B4-BE49-F238E27FC236}">
                <a16:creationId xmlns:a16="http://schemas.microsoft.com/office/drawing/2014/main" id="{C91C86A0-D255-4BD0-A4CE-CA8C7C5DAE7D}"/>
              </a:ext>
            </a:extLst>
          </p:cNvPr>
          <p:cNvSpPr/>
          <p:nvPr/>
        </p:nvSpPr>
        <p:spPr>
          <a:xfrm>
            <a:off x="2423160" y="5805488"/>
            <a:ext cx="2125980" cy="803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Positive</a:t>
            </a:r>
            <a:endParaRPr lang="zh-CN" altLang="en-US" sz="2800" dirty="0">
              <a:latin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21" name="椭圆 9">
            <a:extLst>
              <a:ext uri="{FF2B5EF4-FFF2-40B4-BE49-F238E27FC236}">
                <a16:creationId xmlns:a16="http://schemas.microsoft.com/office/drawing/2014/main" id="{FA1889DB-2F4C-4F2B-82A2-C6D4C930AD10}"/>
              </a:ext>
            </a:extLst>
          </p:cNvPr>
          <p:cNvSpPr/>
          <p:nvPr/>
        </p:nvSpPr>
        <p:spPr>
          <a:xfrm>
            <a:off x="6332220" y="5827395"/>
            <a:ext cx="2270760" cy="868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Negative</a:t>
            </a:r>
            <a:endParaRPr lang="zh-CN" altLang="en-US" sz="2800" dirty="0">
              <a:latin typeface="Open Sans Light" panose="020B0604020202020204" charset="0"/>
              <a:cs typeface="Open Sans Light" panose="020B0604020202020204" charset="0"/>
            </a:endParaRPr>
          </a:p>
        </p:txBody>
      </p:sp>
      <p:cxnSp>
        <p:nvCxnSpPr>
          <p:cNvPr id="22" name="直接箭头连接符 11">
            <a:extLst>
              <a:ext uri="{FF2B5EF4-FFF2-40B4-BE49-F238E27FC236}">
                <a16:creationId xmlns:a16="http://schemas.microsoft.com/office/drawing/2014/main" id="{5F160E9E-8EE0-4B0C-B634-6BEF9512EFE8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5608320" y="779145"/>
            <a:ext cx="0" cy="2914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2">
            <a:extLst>
              <a:ext uri="{FF2B5EF4-FFF2-40B4-BE49-F238E27FC236}">
                <a16:creationId xmlns:a16="http://schemas.microsoft.com/office/drawing/2014/main" id="{80DC055C-094A-43A3-87C6-77F13721703E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585460" y="1722120"/>
            <a:ext cx="7620" cy="491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4">
            <a:extLst>
              <a:ext uri="{FF2B5EF4-FFF2-40B4-BE49-F238E27FC236}">
                <a16:creationId xmlns:a16="http://schemas.microsoft.com/office/drawing/2014/main" id="{D4B164C8-6E06-4D56-8E07-CCD492AECEE6}"/>
              </a:ext>
            </a:extLst>
          </p:cNvPr>
          <p:cNvCxnSpPr>
            <a:cxnSpLocks/>
          </p:cNvCxnSpPr>
          <p:nvPr/>
        </p:nvCxnSpPr>
        <p:spPr>
          <a:xfrm>
            <a:off x="5593080" y="2947987"/>
            <a:ext cx="15240" cy="491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15">
            <a:extLst>
              <a:ext uri="{FF2B5EF4-FFF2-40B4-BE49-F238E27FC236}">
                <a16:creationId xmlns:a16="http://schemas.microsoft.com/office/drawing/2014/main" id="{54CAC593-6CCF-4B32-8567-443F0A257828}"/>
              </a:ext>
            </a:extLst>
          </p:cNvPr>
          <p:cNvCxnSpPr>
            <a:cxnSpLocks/>
          </p:cNvCxnSpPr>
          <p:nvPr/>
        </p:nvCxnSpPr>
        <p:spPr>
          <a:xfrm>
            <a:off x="5577840" y="4085273"/>
            <a:ext cx="15240" cy="491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6">
            <a:extLst>
              <a:ext uri="{FF2B5EF4-FFF2-40B4-BE49-F238E27FC236}">
                <a16:creationId xmlns:a16="http://schemas.microsoft.com/office/drawing/2014/main" id="{E02CB134-1686-42C9-9292-E9BFD87418E5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3486150" y="5273993"/>
            <a:ext cx="2122170" cy="531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18">
            <a:extLst>
              <a:ext uri="{FF2B5EF4-FFF2-40B4-BE49-F238E27FC236}">
                <a16:creationId xmlns:a16="http://schemas.microsoft.com/office/drawing/2014/main" id="{2A1002E3-91C4-4C9C-9AAA-4BADDB0CC8F6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608320" y="5261610"/>
            <a:ext cx="1859280" cy="565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0">
            <a:extLst>
              <a:ext uri="{FF2B5EF4-FFF2-40B4-BE49-F238E27FC236}">
                <a16:creationId xmlns:a16="http://schemas.microsoft.com/office/drawing/2014/main" id="{B9BA63F7-0374-4A1F-A187-65BA5DA56DB4}"/>
              </a:ext>
            </a:extLst>
          </p:cNvPr>
          <p:cNvSpPr txBox="1"/>
          <p:nvPr/>
        </p:nvSpPr>
        <p:spPr>
          <a:xfrm>
            <a:off x="6957060" y="1227058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8*8*2048</a:t>
            </a:r>
            <a:endParaRPr lang="zh-CN" altLang="en-US" dirty="0">
              <a:latin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29" name="文本框 21">
            <a:extLst>
              <a:ext uri="{FF2B5EF4-FFF2-40B4-BE49-F238E27FC236}">
                <a16:creationId xmlns:a16="http://schemas.microsoft.com/office/drawing/2014/main" id="{AD8F8D71-A949-48FE-B416-D5C899437AC0}"/>
              </a:ext>
            </a:extLst>
          </p:cNvPr>
          <p:cNvSpPr txBox="1"/>
          <p:nvPr/>
        </p:nvSpPr>
        <p:spPr>
          <a:xfrm>
            <a:off x="6957060" y="2302431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8*8*2048</a:t>
            </a:r>
            <a:endParaRPr lang="zh-CN" altLang="en-US" dirty="0">
              <a:latin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30" name="文本框 25">
            <a:extLst>
              <a:ext uri="{FF2B5EF4-FFF2-40B4-BE49-F238E27FC236}">
                <a16:creationId xmlns:a16="http://schemas.microsoft.com/office/drawing/2014/main" id="{3B3A82D9-E4BE-4974-BD97-432F529F8967}"/>
              </a:ext>
            </a:extLst>
          </p:cNvPr>
          <p:cNvSpPr txBox="1"/>
          <p:nvPr/>
        </p:nvSpPr>
        <p:spPr>
          <a:xfrm>
            <a:off x="6957060" y="3402330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131072</a:t>
            </a:r>
            <a:endParaRPr lang="zh-CN" altLang="en-US" dirty="0">
              <a:latin typeface="Open Sans Light" panose="020B0604020202020204" charset="0"/>
              <a:cs typeface="Open Sa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48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1B9231B-32EC-1E44-9BC4-3EBC87C6A47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F9A5E7E-C1CD-2F47-941D-2E7D38042E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34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9451E5F-93C3-334C-96A6-DAC136099C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0FCF5F-7034-2744-9886-9A5729E51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 err="1"/>
              <a:t>Gardezi</a:t>
            </a:r>
            <a:r>
              <a:rPr lang="en-US" dirty="0"/>
              <a:t>, S. J. S., </a:t>
            </a:r>
            <a:r>
              <a:rPr lang="en-US" dirty="0" err="1"/>
              <a:t>Elazab</a:t>
            </a:r>
            <a:r>
              <a:rPr lang="en-US" dirty="0"/>
              <a:t>, A., Lei, B., &amp; Wang, T, (2019),  Breast cancer detection and diagnosis using mammographic data: Systematic review. </a:t>
            </a:r>
            <a:br>
              <a:rPr lang="en-US" dirty="0"/>
            </a:b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4068261" y="618191"/>
            <a:ext cx="405865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Breast cancer detection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64408"/>
              </p:ext>
            </p:extLst>
          </p:nvPr>
        </p:nvGraphicFramePr>
        <p:xfrm>
          <a:off x="1276935" y="1159590"/>
          <a:ext cx="9641304" cy="399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768">
                  <a:extLst>
                    <a:ext uri="{9D8B030D-6E8A-4147-A177-3AD203B41FA5}">
                      <a16:colId xmlns:a16="http://schemas.microsoft.com/office/drawing/2014/main" val="527205298"/>
                    </a:ext>
                  </a:extLst>
                </a:gridCol>
                <a:gridCol w="3213768">
                  <a:extLst>
                    <a:ext uri="{9D8B030D-6E8A-4147-A177-3AD203B41FA5}">
                      <a16:colId xmlns:a16="http://schemas.microsoft.com/office/drawing/2014/main" val="1728568210"/>
                    </a:ext>
                  </a:extLst>
                </a:gridCol>
                <a:gridCol w="3213768">
                  <a:extLst>
                    <a:ext uri="{9D8B030D-6E8A-4147-A177-3AD203B41FA5}">
                      <a16:colId xmlns:a16="http://schemas.microsoft.com/office/drawing/2014/main" val="3995530406"/>
                    </a:ext>
                  </a:extLst>
                </a:gridCol>
              </a:tblGrid>
              <a:tr h="6040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Method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Task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Performance metrics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903928861"/>
                  </a:ext>
                </a:extLst>
              </a:tr>
              <a:tr h="11718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AlexNet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 and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GoogleNet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(transfer learning)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Breast mass classification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Accuracy (0.924),Precision (0.924), and Recall (0.934)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58700120"/>
                  </a:ext>
                </a:extLst>
              </a:tr>
              <a:tr h="9605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Multistage fine-tuned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CNNc (transfer learning)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Classification</a:t>
                      </a:r>
                      <a:r>
                        <a:rPr lang="nl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AUC (0.91)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04954704"/>
                  </a:ext>
                </a:extLst>
              </a:tr>
              <a:tr h="12609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GAN and ResNet50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Detection and classification of benign and malignant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AUC (0.896)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640510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18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358620A-8C61-8A46-AFBB-51C59D4F5FE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56B901F-CE55-F84A-812E-B92E5786EE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5" name="Grafiek 4">
            <a:extLst>
              <a:ext uri="{FF2B5EF4-FFF2-40B4-BE49-F238E27FC236}">
                <a16:creationId xmlns:a16="http://schemas.microsoft.com/office/drawing/2014/main" id="{D374BE0D-446D-3146-B9DB-D8C2D436AF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777644"/>
              </p:ext>
            </p:extLst>
          </p:nvPr>
        </p:nvGraphicFramePr>
        <p:xfrm>
          <a:off x="2184929" y="8713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84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358620A-8C61-8A46-AFBB-51C59D4F5FE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56B901F-CE55-F84A-812E-B92E5786EE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6" name="Grafiek 5">
            <a:extLst>
              <a:ext uri="{FF2B5EF4-FFF2-40B4-BE49-F238E27FC236}">
                <a16:creationId xmlns:a16="http://schemas.microsoft.com/office/drawing/2014/main" id="{8DBB3222-47CA-A048-BD08-86F52986A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23956"/>
              </p:ext>
            </p:extLst>
          </p:nvPr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75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358620A-8C61-8A46-AFBB-51C59D4F5FE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56B901F-CE55-F84A-812E-B92E5786EE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Grafiek 6">
            <a:extLst>
              <a:ext uri="{FF2B5EF4-FFF2-40B4-BE49-F238E27FC236}">
                <a16:creationId xmlns:a16="http://schemas.microsoft.com/office/drawing/2014/main" id="{651BD567-1A4A-4943-A881-34B39A5E853F}"/>
              </a:ext>
            </a:extLst>
          </p:cNvPr>
          <p:cNvGraphicFramePr/>
          <p:nvPr>
            <p:extLst/>
          </p:nvPr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98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F9F634-E55D-490C-954F-7ED3B66D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385D0B-CE08-456F-B655-758FD5B289E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24-1-2020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BFA9812-BD1C-4007-ABFC-2023BC9CBC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97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535F96C-E42B-A748-9C53-15800465F25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3BAE97-7FEE-1742-B043-170B9016E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" dirty="0"/>
              <a:t>Breast cancer </a:t>
            </a:r>
            <a:r>
              <a:rPr lang="en-GB" dirty="0"/>
              <a:t>screening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7C9BFAE-6BDE-6343-B7C1-3D51E0918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Screening is effective to prevent morbidity and mortality </a:t>
            </a:r>
            <a:r>
              <a:rPr lang="en-US" baseline="30000" dirty="0"/>
              <a:t>1</a:t>
            </a:r>
          </a:p>
          <a:p>
            <a:endParaRPr lang="en-US" baseline="30000" dirty="0"/>
          </a:p>
          <a:p>
            <a:r>
              <a:rPr lang="en-GB" dirty="0"/>
              <a:t>CAD based on CNN enables early breast cancer detection with high  performance</a:t>
            </a:r>
            <a:r>
              <a:rPr lang="en-US" baseline="30000" dirty="0"/>
              <a:t> 2, 3</a:t>
            </a:r>
          </a:p>
          <a:p>
            <a:endParaRPr lang="en-US" baseline="30000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BA7840C-B851-5A43-802C-3D023C995EE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8F35976-D7AE-6245-A508-D4C8C89605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155901"/>
            <a:ext cx="10161142" cy="583946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Tabár</a:t>
            </a:r>
            <a:r>
              <a:rPr lang="en-US" dirty="0"/>
              <a:t>, L. (1999). The natural history of breast carcinoma: what have we learned from screening? 2. </a:t>
            </a:r>
            <a:r>
              <a:rPr lang="en-US" dirty="0" err="1"/>
              <a:t>Doi</a:t>
            </a:r>
            <a:r>
              <a:rPr lang="en-US" dirty="0"/>
              <a:t>, K.  (1997). Computer aided diagnosis of breast cancer on mammograms. 3. Gardezi, S. J. S., </a:t>
            </a:r>
            <a:r>
              <a:rPr lang="en-US" dirty="0" err="1"/>
              <a:t>Elazab</a:t>
            </a:r>
            <a:r>
              <a:rPr lang="en-US" dirty="0"/>
              <a:t>, A., Lei, B., &amp; Wang, T, (2019),  Breast cancer detection and diagnosis using mammographic data: Systematic review.  Figure source:   American Cancer Society. 2018. Global Cancer: Facts &amp; Figures, 4th edition </a:t>
            </a:r>
          </a:p>
          <a:p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Google Shape;82;p15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" y="1411783"/>
            <a:ext cx="7288212" cy="3525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134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4399C2A-F99E-6A41-82FF-274BC4876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goal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05964E-C2D8-3648-9355-5233CF98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17E1981-4CB1-724A-B496-DA09996280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02F830-A46B-F94E-954A-3276054368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Breast cancer classification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61CFC1-BBC1-C248-8F70-1539394743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performances in a situation of little data and little computational power </a:t>
            </a:r>
          </a:p>
          <a:p>
            <a:r>
              <a:rPr lang="en-US" dirty="0"/>
              <a:t>Explore the state of the art techniques</a:t>
            </a:r>
          </a:p>
          <a:p>
            <a:pPr lvl="1"/>
            <a:r>
              <a:rPr lang="en-US" dirty="0"/>
              <a:t>Pattern recognition using:</a:t>
            </a:r>
          </a:p>
          <a:p>
            <a:pPr lvl="2"/>
            <a:r>
              <a:rPr lang="en-US" dirty="0"/>
              <a:t>CNN</a:t>
            </a:r>
          </a:p>
          <a:p>
            <a:pPr lvl="2"/>
            <a:r>
              <a:rPr lang="en-US" dirty="0"/>
              <a:t>Transfer learning</a:t>
            </a:r>
          </a:p>
          <a:p>
            <a:pPr lvl="2"/>
            <a:r>
              <a:rPr lang="en-US" dirty="0"/>
              <a:t>Data augmentation</a:t>
            </a:r>
          </a:p>
          <a:p>
            <a:r>
              <a:rPr lang="en-US" dirty="0"/>
              <a:t>Especially evaluate data augmentation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933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535F96C-E42B-A748-9C53-15800465F25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3BAE97-7FEE-1742-B043-170B9016E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" dirty="0"/>
              <a:t>Related work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7C9BFAE-6BDE-6343-B7C1-3D51E0918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Method: Transfer learning with shallow CNN, </a:t>
            </a:r>
            <a:r>
              <a:rPr lang="en-US" sz="2400" dirty="0" err="1"/>
              <a:t>AlexNet</a:t>
            </a:r>
            <a:r>
              <a:rPr lang="en-US" sz="2400" dirty="0"/>
              <a:t>, GoogLeNet</a:t>
            </a:r>
            <a:r>
              <a:rPr lang="en-US" sz="2400" baseline="30000" dirty="0"/>
              <a:t>1</a:t>
            </a:r>
          </a:p>
          <a:p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DA6E457-8209-4D4A-AF86-76F6C16A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5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BA7840C-B851-5A43-802C-3D023C995EE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978E5031-61A1-784A-8A66-311D455D17AF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24-1-2020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8F35976-D7AE-6245-A508-D4C8C89605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8660" y="6155901"/>
            <a:ext cx="5905012" cy="399492"/>
          </a:xfrm>
        </p:spPr>
        <p:txBody>
          <a:bodyPr/>
          <a:lstStyle/>
          <a:p>
            <a:r>
              <a:rPr lang="en-US" dirty="0"/>
              <a:t>Source and reference: 1.Daniel </a:t>
            </a:r>
            <a:r>
              <a:rPr lang="en-US" dirty="0" err="1"/>
              <a:t>Lévy</a:t>
            </a:r>
            <a:r>
              <a:rPr lang="en-US" dirty="0"/>
              <a:t>, </a:t>
            </a:r>
            <a:r>
              <a:rPr lang="en-US" dirty="0" err="1"/>
              <a:t>Arzav</a:t>
            </a:r>
            <a:r>
              <a:rPr lang="en-US" dirty="0"/>
              <a:t> Jain, (2016), Breast Mass Classification from Mammograms using Deep Convolutional Neural Networks</a:t>
            </a:r>
          </a:p>
        </p:txBody>
      </p:sp>
      <p:pic>
        <p:nvPicPr>
          <p:cNvPr id="8" name="Google Shape;99;p17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550" y="2196012"/>
            <a:ext cx="7561262" cy="25169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88BD8CB5-8740-42CD-8391-3AA52D43B21E}"/>
              </a:ext>
            </a:extLst>
          </p:cNvPr>
          <p:cNvSpPr txBox="1"/>
          <p:nvPr/>
        </p:nvSpPr>
        <p:spPr>
          <a:xfrm>
            <a:off x="212642" y="4781924"/>
            <a:ext cx="40586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</a:t>
            </a:r>
            <a:r>
              <a:rPr lang="en-US" sz="24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data-augmentation</a:t>
            </a:r>
            <a:endParaRPr lang="en-US" dirty="0"/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BDA16DFC-C5CC-4717-9928-44314650ED06}"/>
              </a:ext>
            </a:extLst>
          </p:cNvPr>
          <p:cNvSpPr txBox="1"/>
          <p:nvPr/>
        </p:nvSpPr>
        <p:spPr>
          <a:xfrm>
            <a:off x="3953933" y="4727674"/>
            <a:ext cx="40586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6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Dataset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8911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Breast cancer screening X-ray data</a:t>
            </a:r>
            <a:r>
              <a:rPr lang="en-US" sz="1800" baseline="30000" dirty="0"/>
              <a:t>*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segmentation and bounding boxes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Pathologic diagnosis for labels</a:t>
            </a:r>
          </a:p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* Open available via: R. S. Lee, (2016), Curated Breast Imaging Subset of DDSM [Dataset]. The Cancer Imaging Archive.</a:t>
            </a:r>
            <a:r>
              <a:rPr lang="en-US" sz="1050" dirty="0"/>
              <a:t> </a:t>
            </a:r>
            <a:endParaRPr lang="en-US" dirty="0"/>
          </a:p>
          <a:p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B044A0B1-8ECC-4703-889D-0D722985B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24891"/>
              </p:ext>
            </p:extLst>
          </p:nvPr>
        </p:nvGraphicFramePr>
        <p:xfrm>
          <a:off x="4297362" y="1344931"/>
          <a:ext cx="7750841" cy="4168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710">
                  <a:extLst>
                    <a:ext uri="{9D8B030D-6E8A-4147-A177-3AD203B41FA5}">
                      <a16:colId xmlns:a16="http://schemas.microsoft.com/office/drawing/2014/main" val="3955539972"/>
                    </a:ext>
                  </a:extLst>
                </a:gridCol>
                <a:gridCol w="2212967">
                  <a:extLst>
                    <a:ext uri="{9D8B030D-6E8A-4147-A177-3AD203B41FA5}">
                      <a16:colId xmlns:a16="http://schemas.microsoft.com/office/drawing/2014/main" val="3765359189"/>
                    </a:ext>
                  </a:extLst>
                </a:gridCol>
                <a:gridCol w="2295844">
                  <a:extLst>
                    <a:ext uri="{9D8B030D-6E8A-4147-A177-3AD203B41FA5}">
                      <a16:colId xmlns:a16="http://schemas.microsoft.com/office/drawing/2014/main" val="3962230445"/>
                    </a:ext>
                  </a:extLst>
                </a:gridCol>
                <a:gridCol w="1304320">
                  <a:extLst>
                    <a:ext uri="{9D8B030D-6E8A-4147-A177-3AD203B41FA5}">
                      <a16:colId xmlns:a16="http://schemas.microsoft.com/office/drawing/2014/main" val="2987771224"/>
                    </a:ext>
                  </a:extLst>
                </a:gridCol>
              </a:tblGrid>
              <a:tr h="11498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Benign  </a:t>
                      </a:r>
                      <a:r>
                        <a:rPr lang="nl" sz="18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( 59.19% )</a:t>
                      </a:r>
                      <a:endParaRPr sz="18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Malign  </a:t>
                      </a:r>
                      <a:r>
                        <a:rPr lang="nl" sz="18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( 40.80% )</a:t>
                      </a:r>
                      <a:endParaRPr sz="18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73247542"/>
                  </a:ext>
                </a:extLst>
              </a:tr>
              <a:tr h="11498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( 80.26% 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1683     ( 58.81% )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1179     ( 41.19% )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2862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79337576"/>
                  </a:ext>
                </a:extLst>
              </a:tr>
              <a:tr h="11498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</a:t>
                      </a: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( 19.74% )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428       ( 60.79% ) 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276       ( 39.20% )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704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36666427"/>
                  </a:ext>
                </a:extLst>
              </a:tr>
              <a:tr h="7186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sz="18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2111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1455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3566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615802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0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9451E5F-93C3-334C-96A6-DAC136099C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0FCF5F-7034-2744-9886-9A5729E51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Source: R. S. Lee, (2016), Curated Breast Imaging Subset of DDSM [Dataset]</a:t>
            </a:r>
          </a:p>
          <a:p>
            <a:endParaRPr lang="nl-NL" dirty="0"/>
          </a:p>
        </p:txBody>
      </p:sp>
      <p:sp>
        <p:nvSpPr>
          <p:cNvPr id="9" name="Google Shape;130;p21"/>
          <p:cNvSpPr/>
          <p:nvPr/>
        </p:nvSpPr>
        <p:spPr>
          <a:xfrm>
            <a:off x="5114337" y="2744300"/>
            <a:ext cx="1966500" cy="82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29;p21"/>
          <p:cNvSpPr/>
          <p:nvPr/>
        </p:nvSpPr>
        <p:spPr>
          <a:xfrm>
            <a:off x="604891" y="3795480"/>
            <a:ext cx="358200" cy="342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68261" y="882316"/>
            <a:ext cx="40586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Benign</a:t>
            </a:r>
            <a:endParaRPr lang="en-US" dirty="0"/>
          </a:p>
        </p:txBody>
      </p:sp>
      <p:pic>
        <p:nvPicPr>
          <p:cNvPr id="10" name="Google Shape;142;p2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49" y="368300"/>
            <a:ext cx="2958200" cy="55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0650" y="1734312"/>
            <a:ext cx="28479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44;p22"/>
          <p:cNvSpPr/>
          <p:nvPr/>
        </p:nvSpPr>
        <p:spPr>
          <a:xfrm>
            <a:off x="994665" y="4201787"/>
            <a:ext cx="529336" cy="51459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9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9451E5F-93C3-334C-96A6-DAC136099C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0FCF5F-7034-2744-9886-9A5729E51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Source: R. S. Lee, (2016), Curated Breast Imaging Subset of DDSM [Dataset]</a:t>
            </a:r>
          </a:p>
          <a:p>
            <a:endParaRPr lang="nl-NL" dirty="0"/>
          </a:p>
        </p:txBody>
      </p:sp>
      <p:pic>
        <p:nvPicPr>
          <p:cNvPr id="6" name="Google Shape;128;p2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" y="368300"/>
            <a:ext cx="3087608" cy="55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0650" y="1734313"/>
            <a:ext cx="28479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0;p21"/>
          <p:cNvSpPr/>
          <p:nvPr/>
        </p:nvSpPr>
        <p:spPr>
          <a:xfrm>
            <a:off x="5114337" y="2744300"/>
            <a:ext cx="1966500" cy="82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29;p21"/>
          <p:cNvSpPr/>
          <p:nvPr/>
        </p:nvSpPr>
        <p:spPr>
          <a:xfrm>
            <a:off x="604891" y="3795480"/>
            <a:ext cx="358200" cy="342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68261" y="882316"/>
            <a:ext cx="40586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Malignant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80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C9A8D00C-560C-364E-BB6D-5348087D7C3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35711B-A0D6-E14B-8C6F-3BAF5695E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29B42E8-741F-D648-BBD4-91EA263D2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13" y="1664208"/>
            <a:ext cx="3636000" cy="4891185"/>
          </a:xfrm>
        </p:spPr>
        <p:txBody>
          <a:bodyPr/>
          <a:lstStyle/>
          <a:p>
            <a:pPr marL="457200" lvl="0" indent="-342900">
              <a:buSzPts val="1800"/>
              <a:buChar char="●"/>
            </a:pPr>
            <a:r>
              <a:rPr lang="en-GB" dirty="0"/>
              <a:t>Min-max normalised input to [-2,0]</a:t>
            </a:r>
          </a:p>
          <a:p>
            <a:pPr marL="457200" lvl="0" indent="-342900">
              <a:buSzPts val="1800"/>
              <a:buChar char="●"/>
            </a:pPr>
            <a:r>
              <a:rPr lang="en-GB" dirty="0"/>
              <a:t>The data is skewed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B44A096-05A6-CA48-898B-43156119C0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>
                <a:latin typeface="Open Sans Light" panose="020B0306030504020204" pitchFamily="34" charset="0"/>
                <a:cs typeface="Open Sans Light" panose="020B0306030504020204" pitchFamily="34" charset="0"/>
              </a:rPr>
              <a:t>24-1-2020</a:t>
            </a:r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8A519A4-E21A-AD4B-97F0-18AADB57E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44472" y="6287732"/>
            <a:ext cx="5592351" cy="399492"/>
          </a:xfrm>
        </p:spPr>
        <p:txBody>
          <a:bodyPr/>
          <a:lstStyle/>
          <a:p>
            <a:r>
              <a:rPr lang="en-US" dirty="0"/>
              <a:t>Source: R. S. Lee, (2016), Curated Breast Imaging Subset of DDSM [Dataset]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Google Shape;204;p31">
            <a:extLst>
              <a:ext uri="{FF2B5EF4-FFF2-40B4-BE49-F238E27FC236}">
                <a16:creationId xmlns:a16="http://schemas.microsoft.com/office/drawing/2014/main" id="{57CA94CD-F639-4C23-93FB-06B41A2E9B2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382" y="34402"/>
            <a:ext cx="6519224" cy="325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3;p31">
            <a:extLst>
              <a:ext uri="{FF2B5EF4-FFF2-40B4-BE49-F238E27FC236}">
                <a16:creationId xmlns:a16="http://schemas.microsoft.com/office/drawing/2014/main" id="{6AC41C13-182A-481E-AF4F-204A7B9A3D0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456" y="3110528"/>
            <a:ext cx="6453076" cy="3226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58108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template_EN_2019_Footer" id="{E3B5152B-E2B4-B44B-89B5-B12122502E7F}" vid="{91EF40CD-39B0-B54E-810D-A0E278FE7B40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uu_powerpoint_template_EN_2019_footer (2)</Template>
  <TotalTime>170</TotalTime>
  <Words>1867</Words>
  <Application>Microsoft Office PowerPoint</Application>
  <PresentationFormat>Aangepast</PresentationFormat>
  <Paragraphs>350</Paragraphs>
  <Slides>30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9" baseType="lpstr">
      <vt:lpstr>Open Sans</vt:lpstr>
      <vt:lpstr>Arial</vt:lpstr>
      <vt:lpstr>Roboto</vt:lpstr>
      <vt:lpstr>Merriweather Regular</vt:lpstr>
      <vt:lpstr>Calibri</vt:lpstr>
      <vt:lpstr>Open Sans Light</vt:lpstr>
      <vt:lpstr>Verdana</vt:lpstr>
      <vt:lpstr>Merriweather Light</vt:lpstr>
      <vt:lpstr>Utrecht University</vt:lpstr>
      <vt:lpstr>Breast cancer classification</vt:lpstr>
      <vt:lpstr>Overview</vt:lpstr>
      <vt:lpstr>Breast cancer screening</vt:lpstr>
      <vt:lpstr>Our goal</vt:lpstr>
      <vt:lpstr>Related work</vt:lpstr>
      <vt:lpstr>Dataset</vt:lpstr>
      <vt:lpstr>PowerPoint-presentatie</vt:lpstr>
      <vt:lpstr>PowerPoint-presentatie</vt:lpstr>
      <vt:lpstr>Data distribution</vt:lpstr>
      <vt:lpstr>Why transfer learning?</vt:lpstr>
      <vt:lpstr>State of the art model and transfer learning</vt:lpstr>
      <vt:lpstr>Data augmentation</vt:lpstr>
      <vt:lpstr>PowerPoint-presentatie</vt:lpstr>
      <vt:lpstr>Results</vt:lpstr>
      <vt:lpstr>Results</vt:lpstr>
      <vt:lpstr>Results</vt:lpstr>
      <vt:lpstr>Discussion</vt:lpstr>
      <vt:lpstr>Future work</vt:lpstr>
      <vt:lpstr>Questions?  Thank you for listening!</vt:lpstr>
      <vt:lpstr>Related work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Manager/>
  <Company>Universiteit Utrecht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Heida, H.G. (Harmen)</dc:creator>
  <cp:keywords/>
  <dc:description/>
  <cp:lastModifiedBy>Harmen Heida</cp:lastModifiedBy>
  <cp:revision>49</cp:revision>
  <dcterms:created xsi:type="dcterms:W3CDTF">2020-01-23T20:52:33Z</dcterms:created>
  <dcterms:modified xsi:type="dcterms:W3CDTF">2020-01-24T11:39:38Z</dcterms:modified>
  <cp:category/>
</cp:coreProperties>
</file>